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5" r:id="rId13"/>
    <p:sldId id="266" r:id="rId14"/>
    <p:sldId id="269" r:id="rId15"/>
    <p:sldId id="270" r:id="rId16"/>
    <p:sldId id="271" r:id="rId17"/>
    <p:sldId id="272" r:id="rId18"/>
    <p:sldId id="274" r:id="rId19"/>
    <p:sldId id="322" r:id="rId20"/>
    <p:sldId id="273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326" r:id="rId31"/>
    <p:sldId id="284" r:id="rId32"/>
    <p:sldId id="285" r:id="rId33"/>
    <p:sldId id="327" r:id="rId34"/>
    <p:sldId id="286" r:id="rId35"/>
    <p:sldId id="287" r:id="rId36"/>
    <p:sldId id="288" r:id="rId37"/>
    <p:sldId id="328" r:id="rId38"/>
    <p:sldId id="289" r:id="rId39"/>
    <p:sldId id="290" r:id="rId40"/>
    <p:sldId id="292" r:id="rId41"/>
    <p:sldId id="294" r:id="rId42"/>
    <p:sldId id="291" r:id="rId43"/>
    <p:sldId id="295" r:id="rId44"/>
    <p:sldId id="303" r:id="rId45"/>
    <p:sldId id="296" r:id="rId46"/>
    <p:sldId id="297" r:id="rId47"/>
    <p:sldId id="298" r:id="rId48"/>
    <p:sldId id="300" r:id="rId49"/>
    <p:sldId id="302" r:id="rId50"/>
    <p:sldId id="324" r:id="rId51"/>
    <p:sldId id="321" r:id="rId52"/>
    <p:sldId id="312" r:id="rId53"/>
    <p:sldId id="309" r:id="rId54"/>
    <p:sldId id="305" r:id="rId55"/>
    <p:sldId id="306" r:id="rId56"/>
    <p:sldId id="308" r:id="rId57"/>
    <p:sldId id="307" r:id="rId58"/>
    <p:sldId id="310" r:id="rId59"/>
    <p:sldId id="325" r:id="rId60"/>
    <p:sldId id="311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6C18B-7BDD-4CDC-9A53-62777C35CAC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E6A34-F7B1-4F82-85C3-BA6C8C983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E6A34-F7B1-4F82-85C3-BA6C8C9839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9930-323A-456B-92E8-190905607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FF072-EA25-47CE-89E7-BC41BE8C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45BA-DF0F-490D-83ED-1F764620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32900-DBCB-4174-A0E6-0001D1A0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091D0-6C98-483D-9570-23D9574F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6A29-AC4C-4930-8581-317A2884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70533-B0AF-458F-A239-5A9C58E06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4936-15C3-426E-80C5-3BC8D38E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7316-2FF6-4F02-BF23-06B782C1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40C13-83DA-4A28-A273-E1C3E1E7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7C1A3-12D4-4448-92F4-D8D98E09D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F6F76-1C34-4238-896D-6DE417FC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2129E-A789-48F5-A1CF-43CDCEB0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33DEA-1096-44BD-A70A-98CFFFE4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3AF4D-2A27-4085-B7C3-5C3E5A2A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2714-847B-438F-902D-0CB285D6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A0A28-AFD3-43B5-A515-B75CD2F8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50EBE-E294-4A17-BC84-E274F817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481A9-4A94-4A0A-A0D4-6E2FA6C7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D41A6-4CB0-4E98-A4E2-512D7996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9CE8-3B62-4ED6-8F29-F047EE9F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ADF0F-6359-40EA-978B-5FF5D3F67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75F9-879F-4ABE-B52C-32E23AD8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97C7-3A39-4BFA-B68E-EEAE20B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9BB0-0702-4D4B-9736-1581A3B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C27C-99A5-4359-92C8-4CFD3717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A51F-DA92-4B4D-B745-91206B36F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21291-2A48-46A2-BE62-8E2D3598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27BE6-056D-499E-81B1-AB83E512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5A3A3-06E4-4F31-9CAC-15EC7F4B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77E50-0EA4-4D1B-896C-CAADFBF0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2E9C-1BFA-4233-9D25-4BFBF888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54B7-0D51-40A8-AB24-0C177B67B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48591-24FD-43CE-86CB-13E478DB9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D3640-EAB2-4BD6-BE37-96E59A1CF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60D46-8610-4133-BE0D-96BFDB8C0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847E2-C979-4A6E-BE76-6D19B9B4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153DB-3FBE-4C1E-87FF-CAB7EF9B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731FE-BB0F-4961-80EE-1985D4D5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2CED-E71B-46C3-A0D8-DE05B11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D1128-8F04-44BF-9308-6ADBC2DF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D84D7-C7E2-4AD1-B914-631DAF5A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6493F-5941-4A90-B394-5EBBAF6B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3CA68-32B2-4E99-B808-AE43D330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33936-3AE4-4D9B-8576-E971FE3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32C4-13E4-42AA-9BDE-0E612574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E181-2AC1-44F0-9EF0-CBEAC2B3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D60B-4B41-4784-BE55-A32D60AF5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F9BEF-0259-40DC-ABA3-8DD1580CA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C245D-6A94-4421-A27E-F61DCDD1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1EEB7-1A7C-4512-AB01-079A9578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A62F5-D3FE-4C5F-905A-678023B4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C038-3351-497B-8268-54A25B92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5E7E1-5418-4E9F-90DC-0A84BA654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52F3D-5D7D-4780-963E-42913D680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9E2A7-D3A1-4628-A5B5-30EB7B4E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7C3AF-C776-4667-9273-90CA318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174CE-52AA-4A09-8E27-AF83A77C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E1BF8-68D9-40A7-B6AA-5C9E1152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39B62-380B-497F-8B17-06D245E9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CEAD-2F81-4864-8D6C-9B7BB09A7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89FBE-CE71-48F4-80DD-19097CE28E47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53BEF-6C3C-400A-9827-CCF57FDAF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175FF-4292-44C2-B8C9-222CE438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2B41F-F534-4382-9E46-AE0B614F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40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unguz/used-car-auction-price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B5DE-0CD2-42DF-8878-D1DB44B5E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686"/>
          </a:xfrm>
        </p:spPr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5360E-30DB-40DC-868C-5F9BB7759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3076" name="Picture 4" descr="Cómo escribir un caso de negocio (Business case) – Todo proyectos">
            <a:extLst>
              <a:ext uri="{FF2B5EF4-FFF2-40B4-BE49-F238E27FC236}">
                <a16:creationId xmlns:a16="http://schemas.microsoft.com/office/drawing/2014/main" id="{D18BEB3D-2F03-4C62-828E-04B9ED06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93" y="2676525"/>
            <a:ext cx="3833813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99CBBF1-E4E7-48C7-9248-E34F5D25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92" y="426090"/>
            <a:ext cx="7999016" cy="600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missing values </a:t>
            </a:r>
          </a:p>
          <a:p>
            <a:r>
              <a:rPr lang="en-US" b="1" dirty="0"/>
              <a:t>Transfer mismatched columns 1 column to the left</a:t>
            </a:r>
          </a:p>
        </p:txBody>
      </p:sp>
    </p:spTree>
    <p:extLst>
      <p:ext uri="{BB962C8B-B14F-4D97-AF65-F5344CB8AC3E}">
        <p14:creationId xmlns:p14="http://schemas.microsoft.com/office/powerpoint/2010/main" val="35830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C848-074F-4E1B-B1FB-DC5616DF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A57601-621B-4B2F-B115-68F1D8D9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1" y="376975"/>
            <a:ext cx="11352497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62EA7C-A2DB-42EC-A2DC-0F8B0577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1" y="3740037"/>
            <a:ext cx="1135249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C072C914-1599-4A2F-9689-DBB7B15EE630}"/>
              </a:ext>
            </a:extLst>
          </p:cNvPr>
          <p:cNvSpPr/>
          <p:nvPr/>
        </p:nvSpPr>
        <p:spPr>
          <a:xfrm>
            <a:off x="5791199" y="2962955"/>
            <a:ext cx="609600" cy="4670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missing values</a:t>
            </a:r>
          </a:p>
          <a:p>
            <a:r>
              <a:rPr lang="en-US" dirty="0"/>
              <a:t>Transfer mismatched columns 1 column to the left</a:t>
            </a:r>
          </a:p>
          <a:p>
            <a:r>
              <a:rPr lang="en-US" b="1" dirty="0"/>
              <a:t>Change unknown values to blanks </a:t>
            </a:r>
          </a:p>
        </p:txBody>
      </p:sp>
    </p:spTree>
    <p:extLst>
      <p:ext uri="{BB962C8B-B14F-4D97-AF65-F5344CB8AC3E}">
        <p14:creationId xmlns:p14="http://schemas.microsoft.com/office/powerpoint/2010/main" val="40178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53E2C91-E15F-4B0E-B918-714CCB93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8" y="370114"/>
            <a:ext cx="11257363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0A9AE1-A520-420A-83CE-20EBAD8F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8" y="3654652"/>
            <a:ext cx="11257363" cy="28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missing values</a:t>
            </a:r>
          </a:p>
          <a:p>
            <a:r>
              <a:rPr lang="en-US" dirty="0"/>
              <a:t>Transfer mismatched columns 1 column to the left</a:t>
            </a:r>
          </a:p>
          <a:p>
            <a:r>
              <a:rPr lang="en-US" dirty="0"/>
              <a:t>Change unknown values to blanks </a:t>
            </a:r>
          </a:p>
          <a:p>
            <a:r>
              <a:rPr lang="en-US" b="1" dirty="0"/>
              <a:t>Add </a:t>
            </a:r>
            <a:r>
              <a:rPr lang="en-US" b="1" dirty="0" err="1"/>
              <a:t>autoID</a:t>
            </a:r>
            <a:r>
              <a:rPr lang="en-US" b="1" dirty="0"/>
              <a:t>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1AAA-EF99-49CE-94C6-66E640C3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E857-2DF5-4188-966E-D7E2BB34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3619E0-653D-4848-B286-9018EBDB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7" y="842565"/>
            <a:ext cx="10482465" cy="5172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9710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missing values </a:t>
            </a:r>
          </a:p>
          <a:p>
            <a:r>
              <a:rPr lang="en-US" dirty="0"/>
              <a:t>Transfer mismatched columns 1 column to the left</a:t>
            </a:r>
          </a:p>
          <a:p>
            <a:r>
              <a:rPr lang="en-US" dirty="0"/>
              <a:t>Change unknown values to blanks </a:t>
            </a:r>
          </a:p>
          <a:p>
            <a:r>
              <a:rPr lang="en-US" dirty="0"/>
              <a:t>Add </a:t>
            </a:r>
            <a:r>
              <a:rPr lang="en-US" dirty="0" err="1"/>
              <a:t>autoID</a:t>
            </a:r>
            <a:r>
              <a:rPr lang="en-US" dirty="0"/>
              <a:t> column</a:t>
            </a:r>
          </a:p>
          <a:p>
            <a:r>
              <a:rPr lang="en-US" b="1" dirty="0"/>
              <a:t>Split </a:t>
            </a:r>
            <a:r>
              <a:rPr lang="en-US" b="1" dirty="0" err="1"/>
              <a:t>salesdate</a:t>
            </a:r>
            <a:r>
              <a:rPr lang="en-US" b="1" dirty="0"/>
              <a:t> column into 4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4E70-0800-4DF0-BE2D-6FA7910D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C51C6C-BD70-4783-AF7F-FC2E92BF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3868"/>
            <a:ext cx="10515600" cy="2073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1DD660D-B9EA-4A3C-87E8-89F06754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6404"/>
            <a:ext cx="10515600" cy="2345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D41759-E3E2-47D3-B42D-6FA43680F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680857"/>
            <a:ext cx="10515600" cy="2073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91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missing values</a:t>
            </a:r>
          </a:p>
          <a:p>
            <a:r>
              <a:rPr lang="en-US" dirty="0"/>
              <a:t>Transfer mismatched columns 1 column to the left</a:t>
            </a:r>
          </a:p>
          <a:p>
            <a:r>
              <a:rPr lang="en-US" dirty="0"/>
              <a:t>Change unknown values to blanks </a:t>
            </a:r>
          </a:p>
          <a:p>
            <a:r>
              <a:rPr lang="en-US" dirty="0"/>
              <a:t>Add </a:t>
            </a:r>
            <a:r>
              <a:rPr lang="en-US" dirty="0" err="1"/>
              <a:t>autoID</a:t>
            </a:r>
            <a:r>
              <a:rPr lang="en-US" dirty="0"/>
              <a:t> column</a:t>
            </a:r>
          </a:p>
          <a:p>
            <a:r>
              <a:rPr lang="en-US" dirty="0"/>
              <a:t>Split </a:t>
            </a:r>
            <a:r>
              <a:rPr lang="en-US" dirty="0" err="1"/>
              <a:t>salesdate</a:t>
            </a:r>
            <a:r>
              <a:rPr lang="en-US" dirty="0"/>
              <a:t> column into 4 columns</a:t>
            </a:r>
          </a:p>
          <a:p>
            <a:r>
              <a:rPr lang="en-US" b="1" dirty="0"/>
              <a:t>Replace missing values of Dimensions with N/As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4016-8D0D-4A1F-8EE8-893731D8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E7009D-75DF-4C2C-8901-B124FFD9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 Firm on Automotive Market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7597AD54-F18D-442E-96AA-95E0D7A5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15" y="1574457"/>
            <a:ext cx="3709085" cy="37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1A0B-525D-413B-B0F4-E565D4A4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94604-85CE-4751-882B-052983F0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75F810E-0507-47E1-9538-542CF3BE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31" y="187368"/>
            <a:ext cx="1123991" cy="6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D8384416-A934-464E-A573-AB785E70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99" y="187368"/>
            <a:ext cx="1102746" cy="65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7C0E81B-30DE-4B76-89D1-C336F60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76" y="165008"/>
            <a:ext cx="1102745" cy="6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5E77BE31-A7D7-42B9-9276-3754F8BA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27" y="165007"/>
            <a:ext cx="1102745" cy="6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EB2939C-A002-4384-921C-185213C9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11" y="134846"/>
            <a:ext cx="1076340" cy="6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7BCBD7C3-6617-481D-BBD0-FEBF40BD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642" y="134846"/>
            <a:ext cx="968091" cy="65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0161871-806C-4A33-9962-126F3D0C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324" y="154711"/>
            <a:ext cx="1102745" cy="65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FAE20A-5980-4F18-ABA8-44864B49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356229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Star Schema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7F47D2D-7E47-42C5-875D-16AA5241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75444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7863-4AFE-47DC-B1C7-2E64DE2A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984A194-E95C-4515-88F6-27EDEACA9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31" y="143296"/>
            <a:ext cx="7859738" cy="65714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195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FAE20A-5980-4F18-ABA8-44864B49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336742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Import Data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382EE7-2E8A-4E19-8DDE-B6096055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6609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3597F86-A33F-48DD-9B6A-247636DA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139687"/>
            <a:ext cx="10858500" cy="4576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469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6304-D319-45DD-94B0-C943A8E7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AF280-9CE5-492D-AF74-6FE46F73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29" y="1690688"/>
            <a:ext cx="4803942" cy="2475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460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F93-4AF5-4494-9CCD-A5916341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CSV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39C443-E37B-4308-99F1-8E018B34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42" y="2403454"/>
            <a:ext cx="6669116" cy="205109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C1BB0F-4FBA-480A-A47D-D6643D159CCB}"/>
              </a:ext>
            </a:extLst>
          </p:cNvPr>
          <p:cNvSpPr/>
          <p:nvPr/>
        </p:nvSpPr>
        <p:spPr>
          <a:xfrm>
            <a:off x="3101009" y="3114261"/>
            <a:ext cx="2093843" cy="768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9D00-8096-4A83-BCD6-822AFFF1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CSV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C750935-EA29-417B-851D-FCA57A366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34" y="1475697"/>
            <a:ext cx="6657332" cy="501717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66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0F93-4AF5-4494-9CCD-A5916341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CSV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39C443-E37B-4308-99F1-8E018B34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42" y="2403454"/>
            <a:ext cx="6669116" cy="205109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400A1-6D3E-47FA-BAA2-FF620D790E7E}"/>
              </a:ext>
            </a:extLst>
          </p:cNvPr>
          <p:cNvSpPr/>
          <p:nvPr/>
        </p:nvSpPr>
        <p:spPr>
          <a:xfrm>
            <a:off x="6785113" y="3044685"/>
            <a:ext cx="2411896" cy="877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C77-4977-4AD4-AEBA-4EF61A49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CSV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493CEF-7461-204C-8524-FE2198B61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30" y="1689054"/>
            <a:ext cx="5465340" cy="435133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FC088-E342-7F43-A64E-8A5B880FE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743" y="5412595"/>
            <a:ext cx="2702257" cy="627797"/>
          </a:xfrm>
        </p:spPr>
        <p:txBody>
          <a:bodyPr/>
          <a:lstStyle/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422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0C0A-4A5D-478A-9D7E-8666F46F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client: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2052-2C5B-4235-9C99-A781C68D6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Name: Auto+</a:t>
            </a:r>
          </a:p>
          <a:p>
            <a:pPr marL="0" indent="0">
              <a:buNone/>
            </a:pPr>
            <a:r>
              <a:rPr lang="en-US" dirty="0"/>
              <a:t>Industry: Auctions of used cars</a:t>
            </a:r>
          </a:p>
          <a:p>
            <a:pPr marL="0" indent="0">
              <a:buNone/>
            </a:pPr>
            <a:r>
              <a:rPr lang="en-US" dirty="0"/>
              <a:t>Country: USA</a:t>
            </a:r>
          </a:p>
          <a:p>
            <a:pPr marL="0" indent="0">
              <a:buNone/>
            </a:pPr>
            <a:r>
              <a:rPr lang="en-US" dirty="0"/>
              <a:t>Customers: Auto buyers</a:t>
            </a:r>
          </a:p>
          <a:p>
            <a:pPr marL="0" indent="0">
              <a:buNone/>
            </a:pPr>
            <a:r>
              <a:rPr lang="en-US" dirty="0"/>
              <a:t>Scope: To open its first Dealership in USA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DB71CDF-D01C-4A6D-A2C3-A11F5001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1008856"/>
            <a:ext cx="3254237" cy="32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6BDD-579B-4C66-978B-A06B9654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072F-A1D5-4661-9556-E10EA194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BC411-5FC9-44F2-A065-760E88D6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504825"/>
            <a:ext cx="91344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C144-1F28-4008-958E-603E384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Truncate Staging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DF8C-6935-4AEC-9620-23E1048C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E11A4-70D9-46A8-934D-27CCD5CD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04" y="2264562"/>
            <a:ext cx="5947591" cy="2328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655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13B1-1932-4F87-BC91-91BD6E40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Truncate staging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E47669-502E-4B8B-A956-5E5D32AD8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66" y="1825625"/>
            <a:ext cx="5804667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435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3FA6-9679-46AC-BF90-A7515F6F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32C1-FD92-425B-BBFA-D37D244C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99650-5E59-4C75-A117-988C7AF0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80" y="1690688"/>
            <a:ext cx="92011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0ADB-294E-4D8D-A13E-FB09879F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 Data to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3E9B-2CFF-42AE-98FE-DFD33385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2EFF-F2FE-4819-A6B9-332E4F9A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15" y="2584588"/>
            <a:ext cx="4351970" cy="1688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2235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D56A-AB3D-4663-8682-D90FAC3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 Data to Dimension Tables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5DE825-F097-4EE3-80ED-C0ABE875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30" y="1825625"/>
            <a:ext cx="5571339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468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23BE-53A0-4EEE-9801-896A985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Fact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C0746-4A64-4A28-8566-E80D9C0FE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087" y="2432930"/>
            <a:ext cx="5093826" cy="19921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86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004D-8C1A-4A4F-82A0-3DBE8970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Fact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C6AB-42CF-410E-8607-89D3EF5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CC54A-7E10-435A-A5A9-B2BDEB87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04" y="1864311"/>
            <a:ext cx="6888992" cy="47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D422-0585-404D-B9E1-7BB783AF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 Data to Fact Table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6CA7C4-32EB-4223-97C0-EF125B34F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54" y="1400462"/>
            <a:ext cx="6385892" cy="509241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585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70DA17E-FC55-4AA5-9269-945BA468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3725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Create Cube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936D7D-90AE-491A-94FC-43AA03047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30812"/>
            <a:ext cx="2143125" cy="21431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93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CA43-A28D-4CDF-9DFD-79A86E76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Report’s Targets: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51CA-87DF-4FFD-9FB8-036BC1EC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To understand customers’ preferences on USA’s used cars auction          market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  Find Auto+ entry-market Stock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  Find the best State to open </a:t>
            </a:r>
          </a:p>
        </p:txBody>
      </p:sp>
    </p:spTree>
    <p:extLst>
      <p:ext uri="{BB962C8B-B14F-4D97-AF65-F5344CB8AC3E}">
        <p14:creationId xmlns:p14="http://schemas.microsoft.com/office/powerpoint/2010/main" val="22526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7D92-A349-449A-BDEB-F009C223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DFDC-217A-40E6-80A7-D49AF32D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&amp; Dimensions: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462FE3A-5FED-4952-9697-688CCFB70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76" y="1628636"/>
            <a:ext cx="6329824" cy="4745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3327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2DFE-9088-45FB-8E67-1D83A848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F86C40-3CF4-4055-BEED-0F0917382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4" y="2594750"/>
            <a:ext cx="5259126" cy="119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82CEF6-6200-4CEE-ABE5-B87465C93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44" y="2596489"/>
            <a:ext cx="5259126" cy="119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6AB17B-B84E-4C4E-933D-068B40A8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4" y="3868111"/>
            <a:ext cx="5259126" cy="1316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CD9942-FADF-4A71-B525-3B4E19114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44" y="3868111"/>
            <a:ext cx="5259126" cy="1316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709003-F34A-402D-A7B2-BBBB93E97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25" y="5252445"/>
            <a:ext cx="5259126" cy="1411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B363BD-942A-44B1-8513-498ECA777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Calculated Measures: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C49591-8948-49F5-8BE2-50A540B8C2FD}"/>
              </a:ext>
            </a:extLst>
          </p:cNvPr>
          <p:cNvSpPr txBox="1">
            <a:spLocks/>
          </p:cNvSpPr>
          <p:nvPr/>
        </p:nvSpPr>
        <p:spPr>
          <a:xfrm>
            <a:off x="838200" y="3542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Create Cube</a:t>
            </a:r>
          </a:p>
        </p:txBody>
      </p:sp>
    </p:spTree>
    <p:extLst>
      <p:ext uri="{BB962C8B-B14F-4D97-AF65-F5344CB8AC3E}">
        <p14:creationId xmlns:p14="http://schemas.microsoft.com/office/powerpoint/2010/main" val="35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FB13-5720-4730-B812-15E7D7E9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Cube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C000EE-20F4-46FD-AC91-A66C58838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4" y="1690688"/>
            <a:ext cx="9450772" cy="41634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FC37F9-9275-4BDD-BC63-83597E21BC37}"/>
              </a:ext>
            </a:extLst>
          </p:cNvPr>
          <p:cNvSpPr/>
          <p:nvPr/>
        </p:nvSpPr>
        <p:spPr>
          <a:xfrm>
            <a:off x="9077739" y="3772426"/>
            <a:ext cx="1510748" cy="468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ECB4-80C1-4ADF-87ED-F7AE22A7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86170C2-4DA6-4116-8039-359D685C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3060114"/>
            <a:ext cx="2952750" cy="15525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1935E3-0FCC-4AF6-9AA3-E7934774D3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366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5592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930A-AEA2-48F2-B9DD-55B998FF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C84D77-5AE7-4167-945D-E6372A1E7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215481"/>
            <a:ext cx="2914650" cy="15716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F7CC8F-77B5-4502-9D41-87E2E6D507F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408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111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A7F-0DB9-43B5-BF4F-95068FB1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3423E-FFD7-421E-BD7D-C609CA96E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348"/>
          <a:stretch/>
        </p:blipFill>
        <p:spPr>
          <a:xfrm>
            <a:off x="688769" y="273132"/>
            <a:ext cx="10830473" cy="6109804"/>
          </a:xfr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712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A7F-0DB9-43B5-BF4F-95068FB1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3423E-FFD7-421E-BD7D-C609CA96E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8" y="251792"/>
            <a:ext cx="10846484" cy="6131144"/>
          </a:xfrm>
          <a:ln w="38100"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51078-6A3D-451F-BABF-A7A38438C018}"/>
              </a:ext>
            </a:extLst>
          </p:cNvPr>
          <p:cNvSpPr/>
          <p:nvPr/>
        </p:nvSpPr>
        <p:spPr>
          <a:xfrm>
            <a:off x="2888974" y="251792"/>
            <a:ext cx="8630268" cy="223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A7F-0DB9-43B5-BF4F-95068FB1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956" y="683177"/>
            <a:ext cx="6568287" cy="91111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3423E-FFD7-421E-BD7D-C609CA96E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/>
          <a:stretch/>
        </p:blipFill>
        <p:spPr>
          <a:xfrm>
            <a:off x="220611" y="558140"/>
            <a:ext cx="8836374" cy="4973335"/>
          </a:xfrm>
          <a:ln w="38100"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BE75BD-97C1-4571-9318-579E8AE04D86}"/>
              </a:ext>
            </a:extLst>
          </p:cNvPr>
          <p:cNvSpPr/>
          <p:nvPr/>
        </p:nvSpPr>
        <p:spPr>
          <a:xfrm>
            <a:off x="220612" y="2371021"/>
            <a:ext cx="1620064" cy="89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A95D78-5AA2-4D2B-A00D-13F033C9AE86}"/>
              </a:ext>
            </a:extLst>
          </p:cNvPr>
          <p:cNvSpPr/>
          <p:nvPr/>
        </p:nvSpPr>
        <p:spPr>
          <a:xfrm>
            <a:off x="2129494" y="2371021"/>
            <a:ext cx="2203355" cy="3160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01ED77-1943-46B5-8F95-43E30B7E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679" y="1595016"/>
            <a:ext cx="2540440" cy="28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A8CA1-FFBF-4280-A073-2FF6CD0CDC88}"/>
              </a:ext>
            </a:extLst>
          </p:cNvPr>
          <p:cNvCxnSpPr>
            <a:endCxn id="5" idx="3"/>
          </p:cNvCxnSpPr>
          <p:nvPr/>
        </p:nvCxnSpPr>
        <p:spPr>
          <a:xfrm flipV="1">
            <a:off x="4487594" y="3044808"/>
            <a:ext cx="4569391" cy="9064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1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A7F-0DB9-43B5-BF4F-95068FB1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04A740A-1830-492A-9BFB-6AA630964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47" y="1347865"/>
            <a:ext cx="2238687" cy="3372321"/>
          </a:xfrm>
        </p:spPr>
      </p:pic>
      <p:pic>
        <p:nvPicPr>
          <p:cNvPr id="8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405C75-1622-4DFB-8F52-417D390FC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/>
          <a:stretch/>
        </p:blipFill>
        <p:spPr>
          <a:xfrm>
            <a:off x="220611" y="570016"/>
            <a:ext cx="8836374" cy="496145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C06BA7-E86D-4986-8A99-F2E4CC8737C7}"/>
              </a:ext>
            </a:extLst>
          </p:cNvPr>
          <p:cNvSpPr/>
          <p:nvPr/>
        </p:nvSpPr>
        <p:spPr>
          <a:xfrm>
            <a:off x="220611" y="3230974"/>
            <a:ext cx="1664460" cy="918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B003E-4D7C-4D3A-B935-5930D1806202}"/>
              </a:ext>
            </a:extLst>
          </p:cNvPr>
          <p:cNvSpPr/>
          <p:nvPr/>
        </p:nvSpPr>
        <p:spPr>
          <a:xfrm>
            <a:off x="4389120" y="2377440"/>
            <a:ext cx="2349305" cy="3154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C7EC5-0966-4B5E-ACB5-B27520C9F011}"/>
              </a:ext>
            </a:extLst>
          </p:cNvPr>
          <p:cNvCxnSpPr>
            <a:cxnSpLocks/>
          </p:cNvCxnSpPr>
          <p:nvPr/>
        </p:nvCxnSpPr>
        <p:spPr>
          <a:xfrm flipV="1">
            <a:off x="6863110" y="2940290"/>
            <a:ext cx="2459237" cy="75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A7F-0DB9-43B5-BF4F-95068FB1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58121FE-AEB7-4177-9230-38E310CFA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74" y="858357"/>
            <a:ext cx="2090786" cy="4351338"/>
          </a:xfrm>
        </p:spPr>
      </p:pic>
      <p:pic>
        <p:nvPicPr>
          <p:cNvPr id="6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2E6351-9F8A-436C-ADA6-094D50300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/>
          <a:stretch/>
        </p:blipFill>
        <p:spPr>
          <a:xfrm>
            <a:off x="220611" y="558140"/>
            <a:ext cx="8836374" cy="49733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CAAC18-AC09-45A8-822D-AA9D5F289C63}"/>
              </a:ext>
            </a:extLst>
          </p:cNvPr>
          <p:cNvSpPr/>
          <p:nvPr/>
        </p:nvSpPr>
        <p:spPr>
          <a:xfrm>
            <a:off x="220611" y="4117238"/>
            <a:ext cx="1664460" cy="918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1F3F9-AE53-49A0-9C3A-585A4F8A184A}"/>
              </a:ext>
            </a:extLst>
          </p:cNvPr>
          <p:cNvSpPr/>
          <p:nvPr/>
        </p:nvSpPr>
        <p:spPr>
          <a:xfrm>
            <a:off x="6766560" y="2377440"/>
            <a:ext cx="2290425" cy="3154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DA43FA-FD50-4799-A1A7-027AB63C3C1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854659" y="3034026"/>
            <a:ext cx="819915" cy="7536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52F7-A284-4A7D-90D4-C10271A0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2206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Dataset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817000D9-DF23-4C8E-9A0E-D3EAB2EEA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2923082"/>
            <a:ext cx="2505075" cy="182880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21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3706-EBA6-4574-BBC4-5BC222B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Selling price 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Condition 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Mileage</a:t>
            </a:r>
          </a:p>
        </p:txBody>
      </p:sp>
      <p:pic>
        <p:nvPicPr>
          <p:cNvPr id="1026" name="Picture 2" descr="Scale Tool To Control Body Weight Standing On It Vector SVG Icon - PNG Repo  Free PNG Icons">
            <a:extLst>
              <a:ext uri="{FF2B5EF4-FFF2-40B4-BE49-F238E27FC236}">
                <a16:creationId xmlns:a16="http://schemas.microsoft.com/office/drawing/2014/main" id="{AAF2F661-968B-49D8-90E1-4B53D8195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2A219A-9D48-4B1E-977A-0A40D08EF50B}"/>
              </a:ext>
            </a:extLst>
          </p:cNvPr>
          <p:cNvSpPr/>
          <p:nvPr/>
        </p:nvSpPr>
        <p:spPr>
          <a:xfrm>
            <a:off x="3802743" y="3429000"/>
            <a:ext cx="1959429" cy="7075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4E81F-201E-492B-B19D-5173F4DFA190}"/>
              </a:ext>
            </a:extLst>
          </p:cNvPr>
          <p:cNvSpPr/>
          <p:nvPr/>
        </p:nvSpPr>
        <p:spPr>
          <a:xfrm>
            <a:off x="6312239" y="2830287"/>
            <a:ext cx="1959429" cy="47670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B023B-DB76-4BAC-89B0-B65AC406AFEC}"/>
              </a:ext>
            </a:extLst>
          </p:cNvPr>
          <p:cNvSpPr txBox="1"/>
          <p:nvPr/>
        </p:nvSpPr>
        <p:spPr>
          <a:xfrm>
            <a:off x="3920331" y="3598119"/>
            <a:ext cx="172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Selling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6435E-4E2E-4954-9C82-0034080AFABF}"/>
              </a:ext>
            </a:extLst>
          </p:cNvPr>
          <p:cNvSpPr txBox="1"/>
          <p:nvPr/>
        </p:nvSpPr>
        <p:spPr>
          <a:xfrm>
            <a:off x="6428354" y="2880003"/>
            <a:ext cx="172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787020-3BBC-4C41-A479-3F5B93A48E3E}"/>
              </a:ext>
            </a:extLst>
          </p:cNvPr>
          <p:cNvSpPr/>
          <p:nvPr/>
        </p:nvSpPr>
        <p:spPr>
          <a:xfrm>
            <a:off x="6312240" y="3249335"/>
            <a:ext cx="1959429" cy="179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B492-E656-40B5-9F17-417134F8148B}"/>
              </a:ext>
            </a:extLst>
          </p:cNvPr>
          <p:cNvSpPr txBox="1"/>
          <p:nvPr/>
        </p:nvSpPr>
        <p:spPr>
          <a:xfrm>
            <a:off x="6428354" y="3165988"/>
            <a:ext cx="172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Odometer</a:t>
            </a:r>
          </a:p>
        </p:txBody>
      </p:sp>
    </p:spTree>
    <p:extLst>
      <p:ext uri="{BB962C8B-B14F-4D97-AF65-F5344CB8AC3E}">
        <p14:creationId xmlns:p14="http://schemas.microsoft.com/office/powerpoint/2010/main" val="20124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EFFA-A0DC-42D3-B8C8-DD799CF4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76C46-4B2B-4FD9-AC1C-CB0762DA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3DC1E2-A376-4689-8B9C-299FFBDC0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/>
          <a:stretch/>
        </p:blipFill>
        <p:spPr>
          <a:xfrm>
            <a:off x="672758" y="213756"/>
            <a:ext cx="10846484" cy="609814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12CA80-BCF2-4AF2-8025-2B7D688F457A}"/>
              </a:ext>
            </a:extLst>
          </p:cNvPr>
          <p:cNvSpPr/>
          <p:nvPr/>
        </p:nvSpPr>
        <p:spPr>
          <a:xfrm>
            <a:off x="672758" y="5725551"/>
            <a:ext cx="2225188" cy="586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5D6FBB-41A1-4AB1-91EA-CBDF2EEF6BB3}"/>
              </a:ext>
            </a:extLst>
          </p:cNvPr>
          <p:cNvSpPr/>
          <p:nvPr/>
        </p:nvSpPr>
        <p:spPr>
          <a:xfrm rot="10166690">
            <a:off x="1680576" y="6076437"/>
            <a:ext cx="209550" cy="2010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9719B-A652-4D11-80C7-C3F0FF9C21EE}"/>
              </a:ext>
            </a:extLst>
          </p:cNvPr>
          <p:cNvCxnSpPr>
            <a:cxnSpLocks/>
          </p:cNvCxnSpPr>
          <p:nvPr/>
        </p:nvCxnSpPr>
        <p:spPr>
          <a:xfrm flipH="1" flipV="1">
            <a:off x="1593967" y="5918201"/>
            <a:ext cx="69966" cy="1407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8C3502-8D79-4734-A484-D12CD204E475}"/>
              </a:ext>
            </a:extLst>
          </p:cNvPr>
          <p:cNvCxnSpPr>
            <a:cxnSpLocks/>
          </p:cNvCxnSpPr>
          <p:nvPr/>
        </p:nvCxnSpPr>
        <p:spPr>
          <a:xfrm flipV="1">
            <a:off x="1887836" y="5918201"/>
            <a:ext cx="66670" cy="147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BB6E5E-D86D-403E-8963-F4BB70F2ECBE}"/>
              </a:ext>
            </a:extLst>
          </p:cNvPr>
          <p:cNvCxnSpPr>
            <a:cxnSpLocks/>
          </p:cNvCxnSpPr>
          <p:nvPr/>
        </p:nvCxnSpPr>
        <p:spPr>
          <a:xfrm flipH="1" flipV="1">
            <a:off x="1769944" y="5918201"/>
            <a:ext cx="12071" cy="120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E77745-FF79-42AB-AC28-25EBA7C0758A}"/>
              </a:ext>
            </a:extLst>
          </p:cNvPr>
          <p:cNvCxnSpPr>
            <a:cxnSpLocks/>
          </p:cNvCxnSpPr>
          <p:nvPr/>
        </p:nvCxnSpPr>
        <p:spPr>
          <a:xfrm flipH="1" flipV="1">
            <a:off x="1498492" y="6065818"/>
            <a:ext cx="130458" cy="825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A26490-82AF-421F-B44E-2D1243C29265}"/>
              </a:ext>
            </a:extLst>
          </p:cNvPr>
          <p:cNvCxnSpPr>
            <a:cxnSpLocks/>
          </p:cNvCxnSpPr>
          <p:nvPr/>
        </p:nvCxnSpPr>
        <p:spPr>
          <a:xfrm flipV="1">
            <a:off x="1954506" y="6065819"/>
            <a:ext cx="148899" cy="82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930A-AEA2-48F2-B9DD-55B998FF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21A94DB-D53A-4DEA-9162-9D7418C07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F7CC8F-77B5-4502-9D41-87E2E6D507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3472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Model Comparison Tool</a:t>
            </a:r>
          </a:p>
        </p:txBody>
      </p:sp>
    </p:spTree>
    <p:extLst>
      <p:ext uri="{BB962C8B-B14F-4D97-AF65-F5344CB8AC3E}">
        <p14:creationId xmlns:p14="http://schemas.microsoft.com/office/powerpoint/2010/main" val="35882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B35B-4E85-44FE-90BC-CF8FA6AB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E8A4-7FC7-44D5-894F-170868873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B34F39-6B81-4453-8622-518875DF5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/>
          <a:stretch/>
        </p:blipFill>
        <p:spPr>
          <a:xfrm>
            <a:off x="691324" y="534390"/>
            <a:ext cx="10809352" cy="60745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775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10EC-537A-4178-8A66-3A2B9EC9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1E8220-EC06-4B65-AFBA-96A66F4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4" y="508302"/>
            <a:ext cx="10809352" cy="6100687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6C3690-E9A2-4292-8DD2-3DEDBFF01682}"/>
              </a:ext>
            </a:extLst>
          </p:cNvPr>
          <p:cNvSpPr/>
          <p:nvPr/>
        </p:nvSpPr>
        <p:spPr>
          <a:xfrm>
            <a:off x="1412985" y="508302"/>
            <a:ext cx="3826671" cy="885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127A62-ADDA-45D7-B673-FF65914F2AF6}"/>
              </a:ext>
            </a:extLst>
          </p:cNvPr>
          <p:cNvSpPr/>
          <p:nvPr/>
        </p:nvSpPr>
        <p:spPr>
          <a:xfrm>
            <a:off x="7095328" y="508302"/>
            <a:ext cx="3826671" cy="885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10EC-537A-4178-8A66-3A2B9EC9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1E8220-EC06-4B65-AFBA-96A66F4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/>
          <a:stretch/>
        </p:blipFill>
        <p:spPr>
          <a:xfrm>
            <a:off x="691324" y="534390"/>
            <a:ext cx="10809352" cy="60745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134FB-34C2-4F29-84DE-268F0F96C706}"/>
              </a:ext>
            </a:extLst>
          </p:cNvPr>
          <p:cNvSpPr/>
          <p:nvPr/>
        </p:nvSpPr>
        <p:spPr>
          <a:xfrm>
            <a:off x="704105" y="1391330"/>
            <a:ext cx="2619667" cy="1105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5BD1-728B-4579-B72E-6B1EFB69A6F2}"/>
              </a:ext>
            </a:extLst>
          </p:cNvPr>
          <p:cNvSpPr/>
          <p:nvPr/>
        </p:nvSpPr>
        <p:spPr>
          <a:xfrm>
            <a:off x="9002323" y="1391330"/>
            <a:ext cx="2485572" cy="1105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10EC-537A-4178-8A66-3A2B9EC9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1E8220-EC06-4B65-AFBA-96A66F4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"/>
          <a:stretch/>
        </p:blipFill>
        <p:spPr>
          <a:xfrm>
            <a:off x="691324" y="486888"/>
            <a:ext cx="10809352" cy="612210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9F1EAC-7C38-40BD-B48D-7517764B70D8}"/>
              </a:ext>
            </a:extLst>
          </p:cNvPr>
          <p:cNvSpPr/>
          <p:nvPr/>
        </p:nvSpPr>
        <p:spPr>
          <a:xfrm>
            <a:off x="3405495" y="4078514"/>
            <a:ext cx="5723991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10EC-537A-4178-8A66-3A2B9EC9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1E8220-EC06-4B65-AFBA-96A66F4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/>
          <a:stretch/>
        </p:blipFill>
        <p:spPr>
          <a:xfrm>
            <a:off x="691323" y="546265"/>
            <a:ext cx="10809353" cy="606272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7C0A47-E988-46BD-B44A-68B0B73CB0EC}"/>
              </a:ext>
            </a:extLst>
          </p:cNvPr>
          <p:cNvSpPr/>
          <p:nvPr/>
        </p:nvSpPr>
        <p:spPr>
          <a:xfrm>
            <a:off x="691323" y="2481943"/>
            <a:ext cx="2690505" cy="412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7B887-157F-446E-9C3E-2CCA1C5E9A73}"/>
              </a:ext>
            </a:extLst>
          </p:cNvPr>
          <p:cNvSpPr/>
          <p:nvPr/>
        </p:nvSpPr>
        <p:spPr>
          <a:xfrm>
            <a:off x="9044295" y="2481943"/>
            <a:ext cx="2456381" cy="412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B35B-4E85-44FE-90BC-CF8FA6AB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E8A4-7FC7-44D5-894F-170868873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B34F39-6B81-4453-8622-518875DF5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/>
          <a:stretch/>
        </p:blipFill>
        <p:spPr>
          <a:xfrm>
            <a:off x="691324" y="365125"/>
            <a:ext cx="10809352" cy="62157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53BC82-3E12-44E5-990E-C1CD88B21D77}"/>
              </a:ext>
            </a:extLst>
          </p:cNvPr>
          <p:cNvSpPr/>
          <p:nvPr/>
        </p:nvSpPr>
        <p:spPr>
          <a:xfrm>
            <a:off x="4963886" y="5273675"/>
            <a:ext cx="2786743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87736-0666-48B7-984C-BF906AC7AF8C}"/>
              </a:ext>
            </a:extLst>
          </p:cNvPr>
          <p:cNvSpPr/>
          <p:nvPr/>
        </p:nvSpPr>
        <p:spPr>
          <a:xfrm>
            <a:off x="3405495" y="1825626"/>
            <a:ext cx="5723991" cy="2514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01E9-ABE5-438B-B4AA-17FE4284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E5BD0-37B7-41BC-BE28-E9EB5EF7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8" y="252584"/>
            <a:ext cx="10845144" cy="6127750"/>
          </a:xfrm>
        </p:spPr>
      </p:pic>
    </p:spTree>
    <p:extLst>
      <p:ext uri="{BB962C8B-B14F-4D97-AF65-F5344CB8AC3E}">
        <p14:creationId xmlns:p14="http://schemas.microsoft.com/office/powerpoint/2010/main" val="30774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9D2A-A803-4180-9FBF-6F5B085C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6339-356F-4B47-8366-4F0786511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Name: used-car-auction-prices.csv</a:t>
            </a:r>
          </a:p>
          <a:p>
            <a:pPr>
              <a:lnSpc>
                <a:spcPct val="100000"/>
              </a:lnSpc>
            </a:pPr>
            <a:r>
              <a:rPr lang="en-US" dirty="0"/>
              <a:t>Found in: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https://www.kaggle.com/tunguz/used-car-auction-prices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Contains Data About: used car auction sales in the USA for three 				        months in 2014 &amp; seven months in 2015</a:t>
            </a:r>
          </a:p>
          <a:p>
            <a:pPr>
              <a:lnSpc>
                <a:spcPct val="100000"/>
              </a:lnSpc>
            </a:pPr>
            <a:r>
              <a:rPr lang="en-US" dirty="0"/>
              <a:t>Number of rows: 558.837</a:t>
            </a:r>
          </a:p>
          <a:p>
            <a:pPr>
              <a:lnSpc>
                <a:spcPct val="100000"/>
              </a:lnSpc>
            </a:pPr>
            <a:r>
              <a:rPr lang="en-US" dirty="0"/>
              <a:t>Number of columns: 16 </a:t>
            </a:r>
          </a:p>
        </p:txBody>
      </p:sp>
    </p:spTree>
    <p:extLst>
      <p:ext uri="{BB962C8B-B14F-4D97-AF65-F5344CB8AC3E}">
        <p14:creationId xmlns:p14="http://schemas.microsoft.com/office/powerpoint/2010/main" val="22702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49BF-03D5-41C2-BF92-CD2EAD43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36DAC-A191-4073-8E24-B44FB0814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914" y="268586"/>
            <a:ext cx="5994400" cy="632082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455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2FA3-2BAF-4AA8-83BB-70B21C89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Fit Car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E40B-917C-4684-B891-6451AB45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Chevrolet Malibu</a:t>
            </a:r>
          </a:p>
          <a:p>
            <a:r>
              <a:rPr lang="en-US" dirty="0"/>
              <a:t>Dodge Grand Caravan</a:t>
            </a:r>
          </a:p>
          <a:p>
            <a:r>
              <a:rPr lang="en-US" b="1" u="sng" dirty="0"/>
              <a:t>Ford Fusion</a:t>
            </a:r>
          </a:p>
          <a:p>
            <a:r>
              <a:rPr lang="en-US" b="1" u="sng" dirty="0"/>
              <a:t>Nissan Altima</a:t>
            </a:r>
          </a:p>
          <a:p>
            <a:r>
              <a:rPr lang="en-US" dirty="0"/>
              <a:t>Nissan Maxima</a:t>
            </a:r>
          </a:p>
          <a:p>
            <a:r>
              <a:rPr lang="en-US" b="1" u="sng" dirty="0"/>
              <a:t>Toyota Camry</a:t>
            </a:r>
          </a:p>
          <a:p>
            <a:r>
              <a:rPr lang="en-US" dirty="0"/>
              <a:t>Toyota Corolla</a:t>
            </a:r>
          </a:p>
        </p:txBody>
      </p:sp>
      <p:pic>
        <p:nvPicPr>
          <p:cNvPr id="5" name="Picture 4" descr="A black car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1AA69CB0-C708-43EC-A9CE-3DC48362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81" y="1056765"/>
            <a:ext cx="2933700" cy="1790865"/>
          </a:xfrm>
          <a:prstGeom prst="rect">
            <a:avLst/>
          </a:prstGeom>
        </p:spPr>
      </p:pic>
      <p:pic>
        <p:nvPicPr>
          <p:cNvPr id="2050" name="Picture 2" descr="Nissan Altima Platinum 2020 Price In Greece , Features And Specs -  Ccarprice GRC">
            <a:extLst>
              <a:ext uri="{FF2B5EF4-FFF2-40B4-BE49-F238E27FC236}">
                <a16:creationId xmlns:a16="http://schemas.microsoft.com/office/drawing/2014/main" id="{5445FEC2-B8F4-4D98-B677-8AB07E33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81" y="2847630"/>
            <a:ext cx="29337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l-New Toyota Camry 2021 | Self-Charging Hybrid">
            <a:extLst>
              <a:ext uri="{FF2B5EF4-FFF2-40B4-BE49-F238E27FC236}">
                <a16:creationId xmlns:a16="http://schemas.microsoft.com/office/drawing/2014/main" id="{C1E8440E-60A2-40E2-988A-0790E47F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81" y="4400205"/>
            <a:ext cx="29337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B568-DBEC-4388-9E18-CBB142BF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BB80C2A5-6C24-4D45-B752-C53B21C9C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57" y="2900383"/>
            <a:ext cx="3734086" cy="264082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0D2EBE-E077-4A4F-813D-1A32C52CDBDE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3217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State Analysis</a:t>
            </a:r>
          </a:p>
        </p:txBody>
      </p:sp>
    </p:spTree>
    <p:extLst>
      <p:ext uri="{BB962C8B-B14F-4D97-AF65-F5344CB8AC3E}">
        <p14:creationId xmlns:p14="http://schemas.microsoft.com/office/powerpoint/2010/main" val="382819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4CCC-90E8-40A2-8FFF-E6A57431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0D1859-771C-F14E-93AA-B3296E9BF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202"/>
          <a:stretch/>
        </p:blipFill>
        <p:spPr>
          <a:xfrm>
            <a:off x="586855" y="245660"/>
            <a:ext cx="11047630" cy="6247215"/>
          </a:xfrm>
        </p:spPr>
      </p:pic>
    </p:spTree>
    <p:extLst>
      <p:ext uri="{BB962C8B-B14F-4D97-AF65-F5344CB8AC3E}">
        <p14:creationId xmlns:p14="http://schemas.microsoft.com/office/powerpoint/2010/main" val="34554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15D4-7C0D-4BF4-B327-B949ED6D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6C818BD-3B4C-2343-A017-0A30B5FFB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" y="245660"/>
            <a:ext cx="11051132" cy="6247215"/>
          </a:xfrm>
        </p:spPr>
      </p:pic>
    </p:spTree>
    <p:extLst>
      <p:ext uri="{BB962C8B-B14F-4D97-AF65-F5344CB8AC3E}">
        <p14:creationId xmlns:p14="http://schemas.microsoft.com/office/powerpoint/2010/main" val="30410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F479-8BD0-458C-BBD6-F4E500E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BD48AB-A042-3444-A972-38816B6E8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6" y="245660"/>
            <a:ext cx="11051127" cy="6247215"/>
          </a:xfrm>
        </p:spPr>
      </p:pic>
    </p:spTree>
    <p:extLst>
      <p:ext uri="{BB962C8B-B14F-4D97-AF65-F5344CB8AC3E}">
        <p14:creationId xmlns:p14="http://schemas.microsoft.com/office/powerpoint/2010/main" val="39567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347A-6015-4F21-9DED-469E218F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3327D6-01F1-4BC9-A5BD-2E620BD4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D17160D-EBDA-4CF5-85E6-0BAECE1B2B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351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1258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5E21-A844-4B33-96A6-44013DF3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9859-2BFB-400A-A8D9-910A975B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makers represent 45% of market</a:t>
            </a:r>
          </a:p>
          <a:p>
            <a:r>
              <a:rPr lang="en-US" dirty="0"/>
              <a:t>Top 5 makers’ Customers prefer cars with slightly higher than average mileage when car’s condition is equal to average market’s condition and their selling price is at least $1k lower than the average market’s selling price.</a:t>
            </a:r>
          </a:p>
          <a:p>
            <a:r>
              <a:rPr lang="en-US" dirty="0"/>
              <a:t>Top Models to be supplied: Ford Fusion, Nissan Altima, Toyota Camry</a:t>
            </a:r>
          </a:p>
          <a:p>
            <a:r>
              <a:rPr lang="en-US" dirty="0"/>
              <a:t>Best State: California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7292-2979-44B8-AE62-AB234F4F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r>
              <a:rPr lang="en-US" dirty="0"/>
              <a:t>				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11F8-B3A4-4F45-9A80-A722A785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44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71FF-B425-4C8D-84BE-BAB6F149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7878"/>
          </a:xfrm>
        </p:spPr>
        <p:txBody>
          <a:bodyPr/>
          <a:lstStyle/>
          <a:p>
            <a:r>
              <a:rPr lang="en-US" dirty="0"/>
              <a:t>					Questions?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BCB1F77-518F-4740-8388-251BF2F7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50" y="2195512"/>
            <a:ext cx="1847850" cy="2466975"/>
          </a:xfrm>
        </p:spPr>
      </p:pic>
    </p:spTree>
    <p:extLst>
      <p:ext uri="{BB962C8B-B14F-4D97-AF65-F5344CB8AC3E}">
        <p14:creationId xmlns:p14="http://schemas.microsoft.com/office/powerpoint/2010/main" val="11419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F768-F421-4035-A1E6-4A932C58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CF69-39C5-4DF1-93DB-C23C55216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fontScale="55000" lnSpcReduction="20000"/>
          </a:bodyPr>
          <a:lstStyle/>
          <a:p>
            <a:pPr marL="0" indent="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Columns:</a:t>
            </a:r>
          </a:p>
          <a:p>
            <a:pPr marL="0" indent="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year : The construction year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make: The manufacturer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model: The model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trim: The trim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body: The body type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transmission: Whether the car is automatic or manual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vin: A unique code for the car 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state: The state where the car was sold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condition: The condition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odometer: The total number of miles the car has completed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color: The exterior color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interior: The interior color of the car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seller: The name of the seller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mmr</a:t>
            </a:r>
            <a:r>
              <a:rPr lang="en-US" dirty="0"/>
              <a:t>: The Manheim Market Report (MMR) is the premier indicator of wholesale price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sellingprice</a:t>
            </a:r>
            <a:r>
              <a:rPr lang="en-US" dirty="0"/>
              <a:t>: The price that the car was sold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saledate</a:t>
            </a:r>
            <a:r>
              <a:rPr lang="en-US" dirty="0"/>
              <a:t>: The date when the car was sold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CAB01F-4B7D-4B51-9B5C-67BEEEBF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3712201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Cleaning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154BDC-A289-484C-B32D-AD235C5EA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889354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49D1-1B51-4F84-B7A0-BA211F02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A560-B611-4138-8C12-03089213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Search for missing values  </a:t>
            </a:r>
          </a:p>
        </p:txBody>
      </p:sp>
    </p:spTree>
    <p:extLst>
      <p:ext uri="{BB962C8B-B14F-4D97-AF65-F5344CB8AC3E}">
        <p14:creationId xmlns:p14="http://schemas.microsoft.com/office/powerpoint/2010/main" val="119369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577</Words>
  <Application>Microsoft Office PowerPoint</Application>
  <PresentationFormat>Widescreen</PresentationFormat>
  <Paragraphs>118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Business Case</vt:lpstr>
      <vt:lpstr>About us:</vt:lpstr>
      <vt:lpstr>About our client:</vt:lpstr>
      <vt:lpstr>Report’s Targets:</vt:lpstr>
      <vt:lpstr>Dataset</vt:lpstr>
      <vt:lpstr>Dataset</vt:lpstr>
      <vt:lpstr>Dataset</vt:lpstr>
      <vt:lpstr>Data Cleaning</vt:lpstr>
      <vt:lpstr>Data Cleaning</vt:lpstr>
      <vt:lpstr>PowerPoint Presentation</vt:lpstr>
      <vt:lpstr>Data Cleaning</vt:lpstr>
      <vt:lpstr>PowerPoint Presentation</vt:lpstr>
      <vt:lpstr>Data Cleaning</vt:lpstr>
      <vt:lpstr>PowerPoint Presentation</vt:lpstr>
      <vt:lpstr>Data Cleaning</vt:lpstr>
      <vt:lpstr>PowerPoint Presentation</vt:lpstr>
      <vt:lpstr>Data Cleaning</vt:lpstr>
      <vt:lpstr>PowerPoint Presentation</vt:lpstr>
      <vt:lpstr>Data Cleaning</vt:lpstr>
      <vt:lpstr>PowerPoint Presentation</vt:lpstr>
      <vt:lpstr>Star Schema</vt:lpstr>
      <vt:lpstr>PowerPoint Presentation</vt:lpstr>
      <vt:lpstr>Import Data</vt:lpstr>
      <vt:lpstr>PowerPoint Presentation</vt:lpstr>
      <vt:lpstr>Import CSV</vt:lpstr>
      <vt:lpstr>Import CSV</vt:lpstr>
      <vt:lpstr>Import CSV</vt:lpstr>
      <vt:lpstr>Import CSV</vt:lpstr>
      <vt:lpstr>Import CSV</vt:lpstr>
      <vt:lpstr>PowerPoint Presentation</vt:lpstr>
      <vt:lpstr>Truncate Staging</vt:lpstr>
      <vt:lpstr>Truncate staging</vt:lpstr>
      <vt:lpstr>Create Dimension Tables</vt:lpstr>
      <vt:lpstr>Insert Data to Dimension Tables</vt:lpstr>
      <vt:lpstr>Insert Data to Dimension Tables</vt:lpstr>
      <vt:lpstr>Create Fact Table</vt:lpstr>
      <vt:lpstr>Create Fact Table</vt:lpstr>
      <vt:lpstr>Insert Data to Fact Table</vt:lpstr>
      <vt:lpstr>Create Cube</vt:lpstr>
      <vt:lpstr>Create Cube</vt:lpstr>
      <vt:lpstr> </vt:lpstr>
      <vt:lpstr>Create Cube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Selling price &gt; Condition &gt; Mileage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 Card:</vt:lpstr>
      <vt:lpstr>Best Fit Car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    Thank you!</vt:lpstr>
      <vt:lpstr>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</dc:title>
  <dc:creator>Stamatis Sideris</dc:creator>
  <cp:lastModifiedBy>Stamatis Sideris</cp:lastModifiedBy>
  <cp:revision>11</cp:revision>
  <dcterms:created xsi:type="dcterms:W3CDTF">2021-12-10T17:38:11Z</dcterms:created>
  <dcterms:modified xsi:type="dcterms:W3CDTF">2021-12-14T10:31:17Z</dcterms:modified>
</cp:coreProperties>
</file>